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63" r:id="rId5"/>
    <p:sldId id="284" r:id="rId6"/>
    <p:sldId id="285" r:id="rId7"/>
    <p:sldId id="286" r:id="rId8"/>
    <p:sldId id="287" r:id="rId9"/>
    <p:sldId id="289" r:id="rId10"/>
    <p:sldId id="288" r:id="rId11"/>
    <p:sldId id="290" r:id="rId12"/>
    <p:sldId id="291" r:id="rId13"/>
    <p:sldId id="292" r:id="rId14"/>
    <p:sldId id="273" r:id="rId15"/>
    <p:sldId id="276" r:id="rId16"/>
    <p:sldId id="28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14425D"/>
    <a:srgbClr val="FF0066"/>
    <a:srgbClr val="000066"/>
    <a:srgbClr val="336600"/>
    <a:srgbClr val="660033"/>
    <a:srgbClr val="0000CC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21" autoAdjust="0"/>
    <p:restoredTop sz="94660"/>
  </p:normalViewPr>
  <p:slideViewPr>
    <p:cSldViewPr>
      <p:cViewPr>
        <p:scale>
          <a:sx n="80" d="100"/>
          <a:sy n="80" d="100"/>
        </p:scale>
        <p:origin x="-11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24661-A6A7-45F0-93FA-A30BFED2E0D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F4FAA-FE3D-4499-90A6-C342300A8E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4918F-B7BC-4908-B090-FE73F549D7AD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52E8C-3B73-4355-92C4-D0A35F0E0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B07D5-B6FC-492C-85DB-85F3631496F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9B1A6-E71C-4833-A01A-346245B433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0B372-072D-4EFD-99B6-617C3B2DE494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4118E-DD50-4C4F-8DAE-20B7B890E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F6067-85A7-4E62-B693-9F74D282559A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AC2B2-E989-4E9E-A035-C5CC7DB6FB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59716-2862-425A-BBA6-1C6793737471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621DE-3CB4-452E-879C-E0B0FE2A1A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ECDBA-C618-48BE-A3BF-7345796EB90B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0D521-9722-4A56-9DA1-8F2893789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4905-5BF9-4DEE-8B70-F82ECEDBCD04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29D17-C3B0-4B45-A0AA-B99702EEC5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7B315-BB70-45FB-A32D-7BECD7824F70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4E978-5E7B-42C8-9EE8-7A1E4719B1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C71E0-F1E4-40E1-BE06-396C4DB6EA41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98145-6676-4869-98B8-7B6C21DE2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F2D97-68B3-4437-B91C-77AD964B6B7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C6893-EF00-45B0-BFFB-250A59991D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30569-BE82-43C6-868F-EDB7265A3D3D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652B6-0C51-4D05-A3CC-2D2D671383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2E30D37-7AF7-444B-82FF-A32D2F28CD23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6EEF09-7ED2-4B25-B077-D147698FF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2912" y="25201"/>
            <a:ext cx="8266534" cy="260578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«</a:t>
            </a:r>
            <a:r>
              <a:rPr lang="ru-RU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Переходные процессы </a:t>
            </a: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в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 электроэнергетических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системах»</a:t>
            </a:r>
            <a:endParaRPr lang="ru-RU" dirty="0">
              <a:ln>
                <a:solidFill>
                  <a:schemeClr val="accent1">
                    <a:alpha val="7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2565400"/>
            <a:ext cx="8928100" cy="4103688"/>
          </a:xfrm>
        </p:spPr>
        <p:txBody>
          <a:bodyPr>
            <a:normAutofit/>
          </a:bodyPr>
          <a:lstStyle/>
          <a:p>
            <a:pPr marL="1371600" lvl="2" indent="-457200" algn="l">
              <a:lnSpc>
                <a:spcPct val="80000"/>
              </a:lnSpc>
              <a:defRPr/>
            </a:pPr>
            <a:r>
              <a:rPr lang="ru-RU" b="1" dirty="0" smtClean="0">
                <a:solidFill>
                  <a:schemeClr val="tx1"/>
                </a:solidFill>
              </a:rPr>
              <a:t>РАЗДЕЛ </a:t>
            </a:r>
            <a:r>
              <a:rPr lang="ru-RU" b="1" dirty="0" smtClean="0">
                <a:solidFill>
                  <a:schemeClr val="tx1"/>
                </a:solidFill>
              </a:rPr>
              <a:t>3</a:t>
            </a:r>
            <a:r>
              <a:rPr lang="ru-RU" sz="2100" dirty="0" smtClean="0">
                <a:solidFill>
                  <a:schemeClr val="tx1"/>
                </a:solidFill>
              </a:rPr>
              <a:t>    </a:t>
            </a:r>
            <a:r>
              <a:rPr lang="ru-RU" sz="3200" b="1" dirty="0" smtClean="0">
                <a:solidFill>
                  <a:srgbClr val="CC0000"/>
                </a:solidFill>
              </a:rPr>
              <a:t>Переходные процессы при несимметричных КЗ в элементах ЭЭС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endParaRPr lang="ru-RU" b="1" dirty="0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262626"/>
                </a:solidFill>
              </a:rPr>
              <a:t>ЛЕКЦИЯ </a:t>
            </a:r>
            <a:r>
              <a:rPr lang="ru-RU" sz="2200" b="1" smtClean="0">
                <a:solidFill>
                  <a:srgbClr val="262626"/>
                </a:solidFill>
              </a:rPr>
              <a:t>№ </a:t>
            </a:r>
            <a:r>
              <a:rPr lang="ru-RU" sz="2200" b="1" smtClean="0">
                <a:solidFill>
                  <a:srgbClr val="262626"/>
                </a:solidFill>
                <a:latin typeface="Arial" charset="0"/>
              </a:rPr>
              <a:t>6</a:t>
            </a:r>
            <a:r>
              <a:rPr lang="ru-RU" sz="1800" b="1" smtClean="0">
                <a:solidFill>
                  <a:srgbClr val="262626"/>
                </a:solidFill>
              </a:rPr>
              <a:t>    </a:t>
            </a:r>
            <a:r>
              <a:rPr lang="ru-RU" sz="2800" b="1" dirty="0" smtClean="0">
                <a:solidFill>
                  <a:srgbClr val="0000CC"/>
                </a:solidFill>
                <a:latin typeface="Arial" charset="0"/>
              </a:rPr>
              <a:t>Аварийные</a:t>
            </a:r>
            <a:r>
              <a:rPr lang="ru-RU" sz="2800" b="1" dirty="0" smtClean="0">
                <a:solidFill>
                  <a:srgbClr val="0000CC"/>
                </a:solidFill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  <a:latin typeface="Arial" charset="0"/>
              </a:rPr>
              <a:t>режимы в</a:t>
            </a:r>
            <a:r>
              <a:rPr lang="ru-RU" sz="2800" b="1" dirty="0" smtClean="0">
                <a:solidFill>
                  <a:srgbClr val="0000CC"/>
                </a:solidFill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  <a:latin typeface="Arial" charset="0"/>
              </a:rPr>
              <a:t>системах электроснабжения общего назначения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pPr algn="l" eaLnBrk="1" hangingPunct="1">
              <a:lnSpc>
                <a:spcPct val="90000"/>
              </a:lnSpc>
              <a:defRPr/>
            </a:pPr>
            <a:r>
              <a:rPr lang="en-US" sz="1800" b="1" dirty="0" smtClean="0">
                <a:solidFill>
                  <a:srgbClr val="030349"/>
                </a:solidFill>
              </a:rPr>
              <a:t>        </a:t>
            </a:r>
            <a:r>
              <a:rPr lang="ru-RU" sz="1800" b="1" dirty="0" smtClean="0">
                <a:solidFill>
                  <a:schemeClr val="tx1"/>
                </a:solidFill>
              </a:rPr>
              <a:t>Учебные вопросы лекции: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1. Основные понятия и определения. </a:t>
            </a:r>
          </a:p>
          <a:p>
            <a:pPr algn="l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2. Современные нормативные требования к системам </a:t>
            </a:r>
          </a:p>
          <a:p>
            <a:pPr algn="l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заземления в электрических сетях напряжением до 1 кВ </a:t>
            </a:r>
          </a:p>
          <a:p>
            <a:pPr algn="l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3. Аварийные режимы в схемах распределения электрической  </a:t>
            </a:r>
          </a:p>
          <a:p>
            <a:pPr algn="l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энергии </a:t>
            </a: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TN-C, TN-C-S </a:t>
            </a: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en-US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TN-S</a:t>
            </a:r>
            <a:endParaRPr lang="ru-RU" sz="2400" b="1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algn="l">
              <a:lnSpc>
                <a:spcPct val="80000"/>
              </a:lnSpc>
              <a:defRPr/>
            </a:pPr>
            <a:endParaRPr lang="ru-RU" sz="2400" b="1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388" y="260350"/>
            <a:ext cx="8677275" cy="64817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23850" y="1125538"/>
            <a:ext cx="8351838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функции нулевого защитного и нулевого рабочего проводников обеспечиваются раздельными 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проводниками во всей системе.</a:t>
            </a:r>
          </a:p>
          <a:p>
            <a:pPr algn="ctr">
              <a:defRPr/>
            </a:pPr>
            <a:endParaRPr lang="ru-RU" sz="1000" b="1" i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системе 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устройства защитного отключения могут устанавливаться в любой точке сети.</a:t>
            </a: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ctr">
              <a:defRPr/>
            </a:pPr>
            <a:endParaRPr lang="ru-RU" sz="1000" b="1" i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реализации системы </a:t>
            </a:r>
            <a:r>
              <a:rPr lang="en-US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ru-RU" sz="28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требуется применять пятипроводные линии во всей сети от источника питания до электроприёмника. Это делает данную систему более дорогой и сложной.</a:t>
            </a:r>
          </a:p>
        </p:txBody>
      </p:sp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971550" y="476250"/>
            <a:ext cx="691197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3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Система </a:t>
            </a:r>
            <a:r>
              <a:rPr lang="en-US" sz="3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3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32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endParaRPr lang="ru-RU" sz="3200" b="1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388" y="260350"/>
            <a:ext cx="8677275" cy="64817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95288" y="549275"/>
            <a:ext cx="799306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Система 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является комбинацией систем </a:t>
            </a:r>
          </a:p>
          <a:p>
            <a:pPr algn="ctr">
              <a:defRPr/>
            </a:pP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</a:t>
            </a: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в которой </a:t>
            </a: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PEN 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проводник используется только в сети общего пользования. В какой-то точке сети </a:t>
            </a: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PEN 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проводник разделяется на два проводника: </a:t>
            </a: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</a:t>
            </a: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проводники. </a:t>
            </a:r>
          </a:p>
        </p:txBody>
      </p:sp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323850" y="2708275"/>
            <a:ext cx="8351838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После точки разделения 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проводники объединять категорически запрещается, </a:t>
            </a:r>
          </a:p>
          <a:p>
            <a:pPr algn="ctr">
              <a:defRPr/>
            </a:pP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 изолируется от корпуса, предусматриваются раздельные шины для 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проводников. </a:t>
            </a:r>
          </a:p>
          <a:p>
            <a:pPr algn="ctr">
              <a:defRPr/>
            </a:pP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Разделение 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PEN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проводника в системе </a:t>
            </a:r>
          </a:p>
          <a:p>
            <a:pPr algn="ctr">
              <a:defRPr/>
            </a:pP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ru-RU" sz="2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обычно осуществляется на вводе в ЭУ (в здание).</a:t>
            </a:r>
            <a:r>
              <a:rPr lang="ru-RU" sz="2800"/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388" y="260350"/>
            <a:ext cx="8677275" cy="64817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95288" y="549275"/>
            <a:ext cx="8280400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Разделение 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PEN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проводника в системе 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обычно осуществляется на вводе в ЭУ (в здание).</a:t>
            </a:r>
          </a:p>
          <a:p>
            <a:pPr algn="ctr">
              <a:defRPr/>
            </a:pPr>
            <a:r>
              <a:rPr lang="ru-RU" sz="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точке разделения </a:t>
            </a:r>
            <a:r>
              <a:rPr 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PEN</a:t>
            </a: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 должен заземляться на повторный контур заземления.</a:t>
            </a:r>
          </a:p>
          <a:p>
            <a:pPr algn="ctr">
              <a:defRPr/>
            </a:pPr>
            <a:endParaRPr lang="ru-RU" sz="8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Стандарты предъявляют следующие требования к </a:t>
            </a:r>
            <a:r>
              <a:rPr lang="en-US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PEN</a:t>
            </a: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проводнику в системе </a:t>
            </a:r>
            <a:r>
              <a:rPr lang="en-US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algn="ctr">
              <a:defRPr/>
            </a:pPr>
            <a:endParaRPr lang="ru-RU" sz="800" b="1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Char char="-"/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площадь поперечного сечения медного  </a:t>
            </a:r>
          </a:p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проводника должна быть не менее 10 мм2;</a:t>
            </a:r>
          </a:p>
          <a:p>
            <a:pPr>
              <a:buFontTx/>
              <a:buChar char="-"/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площадь поперечного сечения алюминиевого </a:t>
            </a:r>
          </a:p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проводника должна быть не менее 16 мм2;</a:t>
            </a:r>
          </a:p>
          <a:p>
            <a:pPr>
              <a:buFontTx/>
              <a:buChar char="-"/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часть ЭУ с </a:t>
            </a:r>
            <a:r>
              <a:rPr 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PEN</a:t>
            </a: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проводником не должна быть </a:t>
            </a:r>
          </a:p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оснащена устройствами УЗО, реагирующими на  </a:t>
            </a:r>
          </a:p>
          <a:p>
            <a:pPr>
              <a:defRPr/>
            </a:pPr>
            <a:r>
              <a:rPr lang="ru-RU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дифференциальный ток.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188913"/>
            <a:ext cx="8677275" cy="648176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95288" y="549275"/>
            <a:ext cx="8280400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Устройства защитного отключения в системе могут быть установлены только после разделения </a:t>
            </a:r>
            <a:r>
              <a:rPr 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PEN</a:t>
            </a:r>
            <a:r>
              <a:rPr lang="ru-RU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проводника со стороны электроприёмников. </a:t>
            </a:r>
          </a:p>
          <a:p>
            <a:pPr algn="ctr">
              <a:defRPr/>
            </a:pPr>
            <a:endParaRPr lang="ru-RU" sz="9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Система 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является наиболее перспективной для практического применения, так как она позволяет обеспечить более высокий уровень электробезопасности по сравнению с системой 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не требует проводить реконструкцию существующей электрической сети.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4450" y="1125538"/>
            <a:ext cx="9007475" cy="5746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07950" y="1128713"/>
            <a:ext cx="8715375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ru-RU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</a:t>
            </a: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Аварийные режимы в системе </a:t>
            </a:r>
            <a:r>
              <a:rPr lang="en-US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endParaRPr lang="ru-RU" sz="2400" b="1" i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07950" y="188913"/>
            <a:ext cx="89281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Вопрос 3  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Аварийные режимы в схемах распределения электрической энергии</a:t>
            </a: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TN-C, TN-C-S 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TN-S</a:t>
            </a:r>
            <a:endParaRPr lang="ru-RU" sz="24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388" y="2060575"/>
            <a:ext cx="8764587" cy="460851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348038" y="1700213"/>
            <a:ext cx="2266950" cy="369887"/>
          </a:xfrm>
          <a:prstGeom prst="downArrow">
            <a:avLst>
              <a:gd name="adj1" fmla="val 50000"/>
              <a:gd name="adj2" fmla="val 51608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686" name="Rectangle 9"/>
          <p:cNvSpPr>
            <a:spLocks noChangeArrowheads="1"/>
          </p:cNvSpPr>
          <p:nvPr/>
        </p:nvSpPr>
        <p:spPr bwMode="auto">
          <a:xfrm>
            <a:off x="0" y="2400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680" name="Object 8"/>
          <p:cNvGraphicFramePr>
            <a:graphicFrameLocks noChangeAspect="1"/>
          </p:cNvGraphicFramePr>
          <p:nvPr/>
        </p:nvGraphicFramePr>
        <p:xfrm>
          <a:off x="323850" y="2133600"/>
          <a:ext cx="8208963" cy="4570413"/>
        </p:xfrm>
        <a:graphic>
          <a:graphicData uri="http://schemas.openxmlformats.org/presentationml/2006/ole">
            <p:oleObj spid="_x0000_s28680" name="VISIO" r:id="rId3" imgW="3208320" imgH="179244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0338" y="260350"/>
            <a:ext cx="8856662" cy="65976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23850" y="476250"/>
            <a:ext cx="869315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2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</a:t>
            </a: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Несмотря на то, что по условиям обеспечения электробезопасности при проектировании и строительстве новых промышленных, сельскохозяйственных, бытовых и иных объектов в настоящее время запрещено использовать систему заземления </a:t>
            </a:r>
            <a:r>
              <a:rPr lang="en-US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она остаётся основной в питающих и распределительных сетях низкого напряжения. </a:t>
            </a:r>
          </a:p>
          <a:p>
            <a:pPr algn="ctr" eaLnBrk="0" hangingPunct="0"/>
            <a:r>
              <a:rPr lang="ru-RU" sz="2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того чтобы определить величину потенциала на корпусе ЭУ в аварийной ситуации необходимо знать величину сопротивления участка цепи корпус ЭУ – точка заземления и величину электрического тока на данном участке. Данные величины определяются схемой распределения электрической энергии. Наиболее простым случаем является подобный аварийный режим в системе </a:t>
            </a:r>
            <a:r>
              <a:rPr lang="en-US" sz="2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2969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20725"/>
          </a:xfrm>
        </p:spPr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свойств сети с изолированной </a:t>
            </a:r>
            <a:r>
              <a:rPr lang="ru-RU" sz="32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нейтралью</a:t>
            </a:r>
            <a:r>
              <a:rPr 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950" y="1817688"/>
            <a:ext cx="3527425" cy="50403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107950" y="1016000"/>
            <a:ext cx="3527425" cy="1008063"/>
          </a:xfrm>
          <a:prstGeom prst="flowChartDocumen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7950" y="1025525"/>
            <a:ext cx="35274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Положительные</a:t>
            </a:r>
          </a:p>
          <a:p>
            <a:pPr>
              <a:defRPr/>
            </a:pP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свойства: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07950" y="2133600"/>
            <a:ext cx="35274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Однофазные замыкания на землю не отражаются на работе 3-х фазных потребителей;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таких СЭС требуются простые заземляющие устройства с сопротивлением контура менее 10 Ом.</a:t>
            </a:r>
          </a:p>
          <a:p>
            <a:pPr algn="l">
              <a:defRPr/>
            </a:pP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79838" y="1817688"/>
            <a:ext cx="5256212" cy="50403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3779838" y="1016000"/>
            <a:ext cx="5256212" cy="1008063"/>
          </a:xfrm>
          <a:prstGeom prst="flowChartDocumen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3779838" y="1025525"/>
            <a:ext cx="51133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Отрицательные</a:t>
            </a:r>
          </a:p>
          <a:p>
            <a:pPr>
              <a:defRPr/>
            </a:pP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свойства: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3779838" y="2024063"/>
            <a:ext cx="5318125" cy="472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Изоляция фаз должна быть рассчитана на линейное напряжение;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Возможность появления повторных пробоев изоляции вследствие повышения фазных напряжений;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Отсутствие непосредственных признаков появления замыкания;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Появление перенапряжений;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Невозможность подключения однофазных электроприёмников электроэнергии.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Вопрос 1.</a:t>
            </a:r>
            <a:r>
              <a:rPr lang="ru-RU" sz="32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40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понятия и определения</a:t>
            </a:r>
            <a:r>
              <a:rPr lang="ru-RU" sz="4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950" y="1412875"/>
            <a:ext cx="8928100" cy="5321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44" name="Rectangle 4"/>
          <p:cNvSpPr>
            <a:spLocks/>
          </p:cNvSpPr>
          <p:nvPr/>
        </p:nvSpPr>
        <p:spPr bwMode="auto">
          <a:xfrm>
            <a:off x="179388" y="1700213"/>
            <a:ext cx="87852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</a:t>
            </a: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Система электроснабжения общего назначения:</a:t>
            </a:r>
            <a:r>
              <a:rPr lang="ru-RU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Совокупность электроустановок и электрических устройств, предназначенных для обеспечения электрической энергией различных потребителей электрических сетей.</a:t>
            </a:r>
            <a:r>
              <a:rPr lang="ru-RU" sz="2400">
                <a:solidFill>
                  <a:schemeClr val="accent2"/>
                </a:solidFill>
              </a:rPr>
              <a:t> </a:t>
            </a:r>
          </a:p>
          <a:p>
            <a:pPr algn="ctr">
              <a:defRPr/>
            </a:pPr>
            <a:r>
              <a:rPr lang="ru-RU" sz="2400" b="1">
                <a:solidFill>
                  <a:srgbClr val="660033"/>
                </a:solidFill>
              </a:rPr>
              <a:t>Пользователь электрической сети:</a:t>
            </a:r>
            <a:r>
              <a:rPr lang="ru-RU" sz="2400" b="1"/>
              <a:t> </a:t>
            </a:r>
          </a:p>
          <a:p>
            <a:pPr algn="ctr">
              <a:defRPr/>
            </a:pPr>
            <a:r>
              <a:rPr lang="ru-RU" sz="2400">
                <a:solidFill>
                  <a:srgbClr val="0000CC"/>
                </a:solidFill>
              </a:rPr>
              <a:t>Сторона, получающая электрическую энергию от электрической сети, либо передающая электрическую энергию в электрическую сеть. К пользователям электрических сетей относят сетевые организации и иных владельцев электрических сетей, потребителей электрической энергии, а также генерирующие организации.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388" y="260350"/>
            <a:ext cx="8677275" cy="6337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44" name="Rectangle 4"/>
          <p:cNvSpPr>
            <a:spLocks/>
          </p:cNvSpPr>
          <p:nvPr/>
        </p:nvSpPr>
        <p:spPr bwMode="auto">
          <a:xfrm>
            <a:off x="179388" y="531813"/>
            <a:ext cx="8605837" cy="598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</a:t>
            </a:r>
            <a:r>
              <a:rPr lang="ru-RU" sz="2400" b="1">
                <a:solidFill>
                  <a:srgbClr val="660033"/>
                </a:solidFill>
              </a:rPr>
              <a:t>Сетевая организация: </a:t>
            </a:r>
          </a:p>
          <a:p>
            <a:pPr algn="ctr">
              <a:defRPr/>
            </a:pPr>
            <a:r>
              <a:rPr lang="ru-RU" sz="2400">
                <a:solidFill>
                  <a:srgbClr val="0000CC"/>
                </a:solidFill>
              </a:rPr>
              <a:t>Организация, владеющая на праве собственности или на ином установленном законами основании объектами электросетевого хозяйства, с использованием которых оказывающая услуги по передаче электрической энергии и осуществляющая в установленном порядке технологическое присоединение энергопринимающих устройств (энергетических установок) юридических и физических лиц к электрическим сетям, а также осуществляющая право заключения договоров об оказании услуг по передаче электрической энергии с использованием объектов электросетевого хозяйства, принадлежащих другим собственникам и иным законным владельцам и не входящих в единую национальную электрическую сеть.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0" name="Rectangle 1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1" name="Rectangle 1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2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3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7414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388" y="260350"/>
            <a:ext cx="8677275" cy="63373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458" name="Rectangle 2"/>
          <p:cNvSpPr>
            <a:spLocks/>
          </p:cNvSpPr>
          <p:nvPr/>
        </p:nvSpPr>
        <p:spPr bwMode="auto">
          <a:xfrm>
            <a:off x="179388" y="260350"/>
            <a:ext cx="8677275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ru-RU" sz="240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Распределительная электрическая сеть: 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Совокупность электроустановок для передачи и распределения электрической энергии между пользователями электрической сети, состоящая из подстанций, распределительных устройств, токопроводов, воздушных и кабельных линий электропередачи, работающих на определенной территории.</a:t>
            </a:r>
            <a:br>
              <a:rPr lang="ru-RU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Потребитель электрической энергии: 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Юридическое или физическое лицо, осуществляющее пользование электрической энергией (мощностью) на основании заключенного договора.</a:t>
            </a:r>
            <a:br>
              <a:rPr lang="ru-RU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Точка передачи электрической энергии: </a:t>
            </a:r>
            <a:b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Точка электрической сети, находящаяся на линии раздела объектов электроэнергетики между владельцами по признаку собственности или владения на ином предусмотренном законами основании, определенная в процессе технологического присоединения.</a:t>
            </a:r>
            <a:endParaRPr lang="ru-RU" sz="4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/>
          </p:cNvSpPr>
          <p:nvPr/>
        </p:nvSpPr>
        <p:spPr bwMode="auto">
          <a:xfrm>
            <a:off x="395288" y="115888"/>
            <a:ext cx="82296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Вопрос 2.</a:t>
            </a:r>
            <a:r>
              <a:rPr lang="ru-RU" sz="36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Современные нормативные требования к системам заземления в электрических сетях напряжением до 1 кВ</a:t>
            </a:r>
            <a:r>
              <a:rPr lang="ru-RU" sz="32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950" y="1700213"/>
            <a:ext cx="8928100" cy="503396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44" name="Rectangle 4"/>
          <p:cNvSpPr>
            <a:spLocks/>
          </p:cNvSpPr>
          <p:nvPr/>
        </p:nvSpPr>
        <p:spPr bwMode="auto">
          <a:xfrm>
            <a:off x="179388" y="1773238"/>
            <a:ext cx="87852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</a:t>
            </a:r>
            <a:r>
              <a:rPr lang="ru-RU" sz="2700" b="1">
                <a:solidFill>
                  <a:srgbClr val="0000CC"/>
                </a:solidFill>
                <a:latin typeface="Calibri" pitchFamily="34" charset="0"/>
              </a:rPr>
              <a:t>До 1995 г. в России электроустановки (ЭУ) напряжением до 1 кВ с глухозаземлённой нейтралью выполнялись четырёхпроводными: три фазы и нулевой проводники, нейтраль трансформатора или другого источника питания присоединялись к земле (заземляющему устройству) через малое сопротивление. Нулевой проводник соединялся с нейтралью трансформатора и выполнял функции нулевого рабочего и нулевого защитного проводников. По принятым в настоящее время стандартам такая система заземления относится к системе </a:t>
            </a:r>
            <a:r>
              <a:rPr lang="en-US" sz="2700" b="1">
                <a:solidFill>
                  <a:srgbClr val="0000CC"/>
                </a:solidFill>
                <a:latin typeface="Calibri" pitchFamily="34" charset="0"/>
              </a:rPr>
              <a:t>TN</a:t>
            </a:r>
            <a:r>
              <a:rPr lang="ru-RU" sz="2700" b="1">
                <a:solidFill>
                  <a:srgbClr val="0000CC"/>
                </a:solidFill>
                <a:latin typeface="Calibri" pitchFamily="34" charset="0"/>
              </a:rPr>
              <a:t>-</a:t>
            </a:r>
            <a:r>
              <a:rPr lang="en-US" sz="2700" b="1">
                <a:solidFill>
                  <a:srgbClr val="0000CC"/>
                </a:solidFill>
                <a:latin typeface="Calibri" pitchFamily="34" charset="0"/>
              </a:rPr>
              <a:t>C c PEN </a:t>
            </a:r>
            <a:r>
              <a:rPr lang="ru-RU" sz="2700" b="1">
                <a:solidFill>
                  <a:srgbClr val="0000CC"/>
                </a:solidFill>
                <a:latin typeface="Calibri" pitchFamily="34" charset="0"/>
              </a:rPr>
              <a:t>проводником.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388" y="260350"/>
            <a:ext cx="8677275" cy="64817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44" name="Rectangle 4"/>
          <p:cNvSpPr>
            <a:spLocks/>
          </p:cNvSpPr>
          <p:nvPr/>
        </p:nvSpPr>
        <p:spPr bwMode="auto">
          <a:xfrm>
            <a:off x="179388" y="476250"/>
            <a:ext cx="8569325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</a:t>
            </a:r>
            <a:r>
              <a:rPr lang="ru-RU" sz="2400" b="1">
                <a:solidFill>
                  <a:srgbClr val="0000CC"/>
                </a:solidFill>
              </a:rPr>
              <a:t>Система </a:t>
            </a:r>
            <a:r>
              <a:rPr lang="en-US" sz="2400" b="1">
                <a:solidFill>
                  <a:srgbClr val="0000CC"/>
                </a:solidFill>
              </a:rPr>
              <a:t>TN</a:t>
            </a:r>
            <a:r>
              <a:rPr lang="ru-RU" sz="2400" b="1">
                <a:solidFill>
                  <a:srgbClr val="0000CC"/>
                </a:solidFill>
              </a:rPr>
              <a:t>-</a:t>
            </a:r>
            <a:r>
              <a:rPr lang="en-US" sz="2400" b="1">
                <a:solidFill>
                  <a:srgbClr val="0000CC"/>
                </a:solidFill>
              </a:rPr>
              <a:t>C</a:t>
            </a:r>
            <a:r>
              <a:rPr lang="ru-RU" sz="2400" b="1">
                <a:solidFill>
                  <a:srgbClr val="0000CC"/>
                </a:solidFill>
              </a:rPr>
              <a:t> получила широкое распространение </a:t>
            </a:r>
          </a:p>
          <a:p>
            <a:pPr algn="ctr">
              <a:defRPr/>
            </a:pPr>
            <a:r>
              <a:rPr lang="ru-RU" sz="2400" b="1">
                <a:solidFill>
                  <a:srgbClr val="0000CC"/>
                </a:solidFill>
              </a:rPr>
              <a:t>в промышленных, городских и сельских сетях благодаря своему основному преимуществу - наличию двух стандартных напряжений: фазному и линейному. Однако начиная с середины 90-х годов в качестве государственных стандартов были приняты международные стандарты [МЭК 364 (ГОСТ Р 50571-94], требования которых были включены в ПУЭ, в соответствии с требованиями которых, при проектировании и строительстве новых промышленных, сельскохозяйственных, бытовых и иных объектов запрещено использовать систему </a:t>
            </a:r>
            <a:r>
              <a:rPr lang="en-US" sz="2400" b="1">
                <a:solidFill>
                  <a:srgbClr val="0000CC"/>
                </a:solidFill>
              </a:rPr>
              <a:t>TN</a:t>
            </a:r>
            <a:r>
              <a:rPr lang="ru-RU" sz="2400" b="1">
                <a:solidFill>
                  <a:srgbClr val="0000CC"/>
                </a:solidFill>
              </a:rPr>
              <a:t>-</a:t>
            </a:r>
            <a:r>
              <a:rPr lang="en-US" sz="2400" b="1">
                <a:solidFill>
                  <a:srgbClr val="0000CC"/>
                </a:solidFill>
              </a:rPr>
              <a:t>C</a:t>
            </a:r>
            <a:r>
              <a:rPr lang="ru-RU" sz="2400" b="1">
                <a:solidFill>
                  <a:srgbClr val="0000CC"/>
                </a:solidFill>
              </a:rPr>
              <a:t>. Вместо неё были предложены новые системы: </a:t>
            </a:r>
            <a:r>
              <a:rPr lang="en-US" sz="2400" b="1">
                <a:solidFill>
                  <a:srgbClr val="0000CC"/>
                </a:solidFill>
              </a:rPr>
              <a:t>TN</a:t>
            </a:r>
            <a:r>
              <a:rPr lang="ru-RU" sz="2400" b="1">
                <a:solidFill>
                  <a:srgbClr val="0000CC"/>
                </a:solidFill>
              </a:rPr>
              <a:t>-</a:t>
            </a:r>
            <a:r>
              <a:rPr lang="en-US" sz="2400" b="1">
                <a:solidFill>
                  <a:srgbClr val="0000CC"/>
                </a:solidFill>
              </a:rPr>
              <a:t>C</a:t>
            </a:r>
            <a:r>
              <a:rPr lang="ru-RU" sz="2400" b="1">
                <a:solidFill>
                  <a:srgbClr val="0000CC"/>
                </a:solidFill>
              </a:rPr>
              <a:t>-</a:t>
            </a:r>
            <a:r>
              <a:rPr lang="en-US" sz="2400" b="1">
                <a:solidFill>
                  <a:srgbClr val="0000CC"/>
                </a:solidFill>
              </a:rPr>
              <a:t>S </a:t>
            </a:r>
            <a:r>
              <a:rPr lang="ru-RU" sz="2400" b="1">
                <a:solidFill>
                  <a:srgbClr val="0000CC"/>
                </a:solidFill>
              </a:rPr>
              <a:t>и </a:t>
            </a:r>
            <a:r>
              <a:rPr lang="en-US" sz="2400" b="1">
                <a:solidFill>
                  <a:srgbClr val="0000CC"/>
                </a:solidFill>
              </a:rPr>
              <a:t>TN</a:t>
            </a:r>
            <a:r>
              <a:rPr lang="ru-RU" sz="2400" b="1">
                <a:solidFill>
                  <a:srgbClr val="0000CC"/>
                </a:solidFill>
              </a:rPr>
              <a:t>-</a:t>
            </a:r>
            <a:r>
              <a:rPr lang="en-US" sz="2400" b="1">
                <a:solidFill>
                  <a:srgbClr val="0000CC"/>
                </a:solidFill>
              </a:rPr>
              <a:t>S</a:t>
            </a:r>
            <a:r>
              <a:rPr lang="ru-RU" sz="2400" b="1">
                <a:solidFill>
                  <a:srgbClr val="0000CC"/>
                </a:solidFill>
              </a:rPr>
              <a:t>, в которых нулевой рабочий и нулевой защитный проводники во всей сети или в её части работают раздельно.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388" y="260350"/>
            <a:ext cx="8677275" cy="64817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844" name="Rectangle 4"/>
          <p:cNvSpPr>
            <a:spLocks/>
          </p:cNvSpPr>
          <p:nvPr/>
        </p:nvSpPr>
        <p:spPr bwMode="auto">
          <a:xfrm>
            <a:off x="179388" y="404813"/>
            <a:ext cx="856932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>
              <a:defRPr/>
            </a:pPr>
            <a: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</a:t>
            </a:r>
            <a:r>
              <a:rPr lang="ru-RU" sz="2600" b="1">
                <a:solidFill>
                  <a:srgbClr val="0000CC"/>
                </a:solidFill>
              </a:rPr>
              <a:t>Новые требования к выполнению систем заземления привели к существенным изменениям при проектировании и строительстве объектов. Данный запрет имеет под собой очень веское основание: </a:t>
            </a:r>
            <a:r>
              <a:rPr lang="ru-RU" sz="2600" b="1">
                <a:solidFill>
                  <a:srgbClr val="FF0000"/>
                </a:solidFill>
              </a:rPr>
              <a:t>система </a:t>
            </a:r>
          </a:p>
          <a:p>
            <a:pPr marL="342900" indent="-342900" algn="ctr">
              <a:defRPr/>
            </a:pPr>
            <a:r>
              <a:rPr lang="en-US" sz="2600" b="1">
                <a:solidFill>
                  <a:srgbClr val="FF0000"/>
                </a:solidFill>
              </a:rPr>
              <a:t>TN</a:t>
            </a:r>
            <a:r>
              <a:rPr lang="ru-RU" sz="2600" b="1">
                <a:solidFill>
                  <a:srgbClr val="FF0000"/>
                </a:solidFill>
              </a:rPr>
              <a:t>-</a:t>
            </a:r>
            <a:r>
              <a:rPr lang="en-US" sz="2600" b="1">
                <a:solidFill>
                  <a:srgbClr val="FF0000"/>
                </a:solidFill>
              </a:rPr>
              <a:t>C</a:t>
            </a:r>
            <a:r>
              <a:rPr lang="en-US" sz="2600" b="1">
                <a:solidFill>
                  <a:srgbClr val="0000CC"/>
                </a:solidFill>
              </a:rPr>
              <a:t> </a:t>
            </a:r>
            <a:r>
              <a:rPr lang="ru-RU" sz="2600" b="1">
                <a:solidFill>
                  <a:srgbClr val="0000CC"/>
                </a:solidFill>
              </a:rPr>
              <a:t>проста, экономична, но </a:t>
            </a:r>
            <a:r>
              <a:rPr lang="ru-RU" sz="2600" b="1">
                <a:solidFill>
                  <a:srgbClr val="FF0000"/>
                </a:solidFill>
              </a:rPr>
              <a:t>не обеспечивает должный уровень электробезопасности. </a:t>
            </a:r>
          </a:p>
          <a:p>
            <a:pPr marL="342900" indent="-342900" algn="ctr">
              <a:defRPr/>
            </a:pPr>
            <a:endParaRPr lang="ru-RU" sz="800" b="1">
              <a:solidFill>
                <a:srgbClr val="FF0000"/>
              </a:solidFill>
            </a:endParaRPr>
          </a:p>
          <a:p>
            <a:pPr marL="342900" indent="-342900" algn="ctr">
              <a:defRPr/>
            </a:pP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Электроснабжение большинства существующих ЭУ выполнены по системе </a:t>
            </a:r>
          </a:p>
          <a:p>
            <a:pPr marL="342900" indent="-342900" algn="ctr">
              <a:defRPr/>
            </a:pPr>
            <a:r>
              <a:rPr lang="en-US" sz="2800" b="1">
                <a:solidFill>
                  <a:srgbClr val="660033"/>
                </a:solidFill>
              </a:rPr>
              <a:t>TN</a:t>
            </a:r>
            <a:r>
              <a:rPr lang="ru-RU" sz="2800" b="1">
                <a:solidFill>
                  <a:srgbClr val="660033"/>
                </a:solidFill>
              </a:rPr>
              <a:t>-</a:t>
            </a:r>
            <a:r>
              <a:rPr lang="en-US" sz="2800" b="1">
                <a:solidFill>
                  <a:srgbClr val="660033"/>
                </a:solidFill>
              </a:rPr>
              <a:t>C</a:t>
            </a:r>
            <a:r>
              <a:rPr lang="en-US">
                <a:solidFill>
                  <a:srgbClr val="660033"/>
                </a:solidFill>
              </a:rPr>
              <a:t> </a:t>
            </a: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а её переоборудование в систему </a:t>
            </a:r>
          </a:p>
          <a:p>
            <a:pPr marL="342900" indent="-342900" algn="ctr">
              <a:defRPr/>
            </a:pPr>
            <a:r>
              <a:rPr lang="en-US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 </a:t>
            </a: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или </a:t>
            </a:r>
            <a:r>
              <a:rPr lang="en-US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</a:t>
            </a: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 целью обеспечения требуемой электробезопасности требует огромных средств.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388" y="260350"/>
            <a:ext cx="8677275" cy="64817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23850" y="620713"/>
            <a:ext cx="8351838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n-US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TN</a:t>
            </a: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en-US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функции нулевого защитного и нулевого рабочего проводников в данной системе объединены в одном проводнике (</a:t>
            </a:r>
            <a:r>
              <a:rPr lang="en-US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PEN</a:t>
            </a: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проводнике).</a:t>
            </a:r>
          </a:p>
          <a:p>
            <a:pPr algn="ctr">
              <a:defRPr/>
            </a:pPr>
            <a:r>
              <a:rPr lang="ru-RU" sz="8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sz="2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Проводимость </a:t>
            </a:r>
            <a:r>
              <a:rPr lang="en-US" sz="2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PEN</a:t>
            </a:r>
            <a:r>
              <a:rPr lang="ru-RU" sz="2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проводника, идущего от нейтрали трансформатора или генератора, должна быть не менее 50% проводимости фаз.</a:t>
            </a: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ctr">
              <a:defRPr/>
            </a:pPr>
            <a:endParaRPr lang="ru-RU" sz="800" b="1" i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2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Заземление нейтрали является обязательным.</a:t>
            </a: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defRPr/>
            </a:pPr>
            <a:endParaRPr lang="ru-RU" sz="800" b="1" i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24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Заземление корпусов электроприёмников без их зануления недопустимо. </a:t>
            </a:r>
          </a:p>
          <a:p>
            <a:pPr algn="ctr">
              <a:defRPr/>
            </a:pPr>
            <a:endParaRPr lang="ru-RU" sz="800" b="1" i="1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2400" b="1" i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Зануление предназначено для создания цепи короткого замыкания с малым сопротивлением при пробое одной из фаз на корпус ЭУ и для обеспечения безопасности обслуживающего персонала.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0825" y="188913"/>
            <a:ext cx="8677275" cy="648176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798" name="Rectangle 6"/>
          <p:cNvSpPr>
            <a:spLocks noGrp="1"/>
          </p:cNvSpPr>
          <p:nvPr>
            <p:ph type="body" idx="1"/>
          </p:nvPr>
        </p:nvSpPr>
        <p:spPr>
          <a:xfrm>
            <a:off x="611188" y="404813"/>
            <a:ext cx="8013700" cy="6119812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2800" b="1" i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 системе </a:t>
            </a:r>
            <a:r>
              <a:rPr lang="en-US" sz="2800" b="1" i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TN</a:t>
            </a:r>
            <a:r>
              <a:rPr lang="ru-RU" sz="2800" b="1" i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-</a:t>
            </a:r>
            <a:r>
              <a:rPr lang="en-US" sz="2800" b="1" i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</a:t>
            </a:r>
            <a:r>
              <a:rPr lang="ru-RU" sz="2800" b="1" i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предусматриваются устройства защиты от сверхтоков (коротких замыканий и перегрузок). </a:t>
            </a:r>
          </a:p>
          <a:p>
            <a:pPr>
              <a:lnSpc>
                <a:spcPct val="80000"/>
              </a:lnSpc>
              <a:defRPr/>
            </a:pPr>
            <a:endParaRPr lang="ru-RU" sz="2800" b="1" i="1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2800" b="1" i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Устройства защиты, реагирующие на дифференциальный ток (устройства защитного отключения – УЗО) не предусматриваются из-за неэффективности их применения.</a:t>
            </a:r>
          </a:p>
          <a:p>
            <a:pPr>
              <a:lnSpc>
                <a:spcPct val="80000"/>
              </a:lnSpc>
              <a:defRPr/>
            </a:pPr>
            <a:endParaRPr lang="ru-RU" sz="2800" b="1" i="1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sz="2800" b="1" i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 настоящее время эта система остаётся основной в питающих и распределительных сетях низкого напряжения промышленных и сельскохозяйственных предприятий;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1910</TotalTime>
  <Words>1157</Words>
  <Application>Microsoft Office PowerPoint</Application>
  <PresentationFormat>Экран (4:3)</PresentationFormat>
  <Paragraphs>84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VISIO</vt:lpstr>
      <vt:lpstr>КУРС ЛЕКЦИЙ по учебной дисциплине  «Переходные процессы в  электроэнергетических системах»</vt:lpstr>
      <vt:lpstr>Вопрос 1. Основные понятия и определения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Сравнение свойств сети с изолированной нейтралью: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197</cp:revision>
  <dcterms:created xsi:type="dcterms:W3CDTF">2012-09-03T06:45:03Z</dcterms:created>
  <dcterms:modified xsi:type="dcterms:W3CDTF">2022-05-14T07:55:27Z</dcterms:modified>
</cp:coreProperties>
</file>